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7" r:id="rId4"/>
  </p:sldMasterIdLst>
  <p:notesMasterIdLst>
    <p:notesMasterId r:id="rId6"/>
  </p:notesMasterIdLst>
  <p:handoutMasterIdLst>
    <p:handoutMasterId r:id="rId7"/>
  </p:handoutMasterIdLst>
  <p:sldIdLst>
    <p:sldId id="279" r:id="rId5"/>
  </p:sldIdLst>
  <p:sldSz cx="9144000" cy="5143500" type="screen16x9"/>
  <p:notesSz cx="6797675" cy="9928225"/>
  <p:embeddedFontLst>
    <p:embeddedFont>
      <p:font typeface="Open Sans Condensed" panose="020B060603050402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9910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98206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9730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59641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995515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39461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793721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192824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orient="horz" pos="3838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orient="horz" pos="3702">
          <p15:clr>
            <a:srgbClr val="A4A3A4"/>
          </p15:clr>
        </p15:guide>
        <p15:guide id="6" orient="horz" pos="1117">
          <p15:clr>
            <a:srgbClr val="A4A3A4"/>
          </p15:clr>
        </p15:guide>
        <p15:guide id="7" pos="3120">
          <p15:clr>
            <a:srgbClr val="A4A3A4"/>
          </p15:clr>
        </p15:guide>
        <p15:guide id="8" pos="398">
          <p15:clr>
            <a:srgbClr val="A4A3A4"/>
          </p15:clr>
        </p15:guide>
        <p15:guide id="9" pos="5842">
          <p15:clr>
            <a:srgbClr val="A4A3A4"/>
          </p15:clr>
        </p15:guide>
        <p15:guide id="10" pos="716">
          <p15:clr>
            <a:srgbClr val="A4A3A4"/>
          </p15:clr>
        </p15:guide>
        <p15:guide id="11" pos="5524">
          <p15:clr>
            <a:srgbClr val="A4A3A4"/>
          </p15:clr>
        </p15:guide>
        <p15:guide id="12" orient="horz" pos="1688">
          <p15:clr>
            <a:srgbClr val="A4A3A4"/>
          </p15:clr>
        </p15:guide>
        <p15:guide id="13" orient="horz" pos="497">
          <p15:clr>
            <a:srgbClr val="A4A3A4"/>
          </p15:clr>
        </p15:guide>
        <p15:guide id="14" orient="horz" pos="2879">
          <p15:clr>
            <a:srgbClr val="A4A3A4"/>
          </p15:clr>
        </p15:guide>
        <p15:guide id="15" orient="horz" pos="770">
          <p15:clr>
            <a:srgbClr val="A4A3A4"/>
          </p15:clr>
        </p15:guide>
        <p15:guide id="16" orient="horz" pos="2777">
          <p15:clr>
            <a:srgbClr val="A4A3A4"/>
          </p15:clr>
        </p15:guide>
        <p15:guide id="17" orient="horz" pos="838">
          <p15:clr>
            <a:srgbClr val="A4A3A4"/>
          </p15:clr>
        </p15:guide>
        <p15:guide id="18" pos="2880">
          <p15:clr>
            <a:srgbClr val="A4A3A4"/>
          </p15:clr>
        </p15:guide>
        <p15:guide id="19" pos="367">
          <p15:clr>
            <a:srgbClr val="A4A3A4"/>
          </p15:clr>
        </p15:guide>
        <p15:guide id="20" pos="5393">
          <p15:clr>
            <a:srgbClr val="A4A3A4"/>
          </p15:clr>
        </p15:guide>
        <p15:guide id="21" pos="661">
          <p15:clr>
            <a:srgbClr val="A4A3A4"/>
          </p15:clr>
        </p15:guide>
        <p15:guide id="22" pos="50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B"/>
    <a:srgbClr val="CA2477"/>
    <a:srgbClr val="64AA27"/>
    <a:srgbClr val="C42374"/>
    <a:srgbClr val="1298E3"/>
    <a:srgbClr val="CE267C"/>
    <a:srgbClr val="64A927"/>
    <a:srgbClr val="362A66"/>
    <a:srgbClr val="72A1CC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2251"/>
        <p:guide orient="horz" pos="663"/>
        <p:guide orient="horz" pos="3838"/>
        <p:guide orient="horz" pos="1026"/>
        <p:guide orient="horz" pos="3702"/>
        <p:guide orient="horz" pos="1117"/>
        <p:guide pos="3120"/>
        <p:guide pos="398"/>
        <p:guide pos="5842"/>
        <p:guide pos="716"/>
        <p:guide pos="5524"/>
        <p:guide orient="horz" pos="1688"/>
        <p:guide orient="horz" pos="497"/>
        <p:guide orient="horz" pos="2879"/>
        <p:guide orient="horz" pos="770"/>
        <p:guide orient="horz" pos="2777"/>
        <p:guide orient="horz" pos="838"/>
        <p:guide pos="2880"/>
        <p:guide pos="367"/>
        <p:guide pos="5393"/>
        <p:guide pos="661"/>
        <p:guide pos="50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0DCEF-5F5D-4D79-9CE8-062D3690AD67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B2DFA-5390-4623-BC42-87AC8315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795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E9CB8-0819-4813-8419-E5B25AD8BC5C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060B9-8B9B-4EA2-A8D0-ED31073CF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756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31590"/>
            <a:ext cx="2351959" cy="2917746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2915816" y="3003798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31590"/>
            <a:ext cx="2532602" cy="3356992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808140" y="3291692"/>
            <a:ext cx="1422963" cy="532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22794" y="4377277"/>
            <a:ext cx="14264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800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800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1" name="TextBox 382">
            <a:extLst>
              <a:ext uri="{FF2B5EF4-FFF2-40B4-BE49-F238E27FC236}">
                <a16:creationId xmlns:a16="http://schemas.microsoft.com/office/drawing/2014/main" id="{93FEB12A-9232-479C-9D22-AFF72F5B39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24" name="Picture 23" descr="newspaper.png">
            <a:extLst>
              <a:ext uri="{FF2B5EF4-FFF2-40B4-BE49-F238E27FC236}">
                <a16:creationId xmlns:a16="http://schemas.microsoft.com/office/drawing/2014/main" id="{DC5D6CD1-C70E-4E6D-BE66-9EB3080BF9D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378828A9-06E6-4C8C-BB9B-11566BB552CE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pic>
        <p:nvPicPr>
          <p:cNvPr id="26" name="Picture 25" descr="mobile.png">
            <a:extLst>
              <a:ext uri="{FF2B5EF4-FFF2-40B4-BE49-F238E27FC236}">
                <a16:creationId xmlns:a16="http://schemas.microsoft.com/office/drawing/2014/main" id="{DD7556A6-37DC-46B1-9BA3-401DF2C2942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37" name="Picture 36" descr="tablet.png">
            <a:extLst>
              <a:ext uri="{FF2B5EF4-FFF2-40B4-BE49-F238E27FC236}">
                <a16:creationId xmlns:a16="http://schemas.microsoft.com/office/drawing/2014/main" id="{CEA4C34F-2BAF-44F3-B6DB-89C7BF2E3D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38" name="TextBox 382">
            <a:extLst>
              <a:ext uri="{FF2B5EF4-FFF2-40B4-BE49-F238E27FC236}">
                <a16:creationId xmlns:a16="http://schemas.microsoft.com/office/drawing/2014/main" id="{02672E18-6EC8-4714-9E2F-096A4CA8F9E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52345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9" name="TextBox 382">
            <a:extLst>
              <a:ext uri="{FF2B5EF4-FFF2-40B4-BE49-F238E27FC236}">
                <a16:creationId xmlns:a16="http://schemas.microsoft.com/office/drawing/2014/main" id="{4CAE7515-77A8-4223-9DEB-B361A3F96C6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35849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0" name="TextBox 382">
            <a:extLst>
              <a:ext uri="{FF2B5EF4-FFF2-40B4-BE49-F238E27FC236}">
                <a16:creationId xmlns:a16="http://schemas.microsoft.com/office/drawing/2014/main" id="{DAB65382-9653-4FCD-8CB1-2B86210DF0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92135" y="4244097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41" name="Picture 40" descr="Icon&#10;&#10;Description automatically generated">
            <a:extLst>
              <a:ext uri="{FF2B5EF4-FFF2-40B4-BE49-F238E27FC236}">
                <a16:creationId xmlns:a16="http://schemas.microsoft.com/office/drawing/2014/main" id="{C47E49E9-2AE7-4C46-A4F2-4BF2860C475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sp>
        <p:nvSpPr>
          <p:cNvPr id="42" name="TextBox 382">
            <a:extLst>
              <a:ext uri="{FF2B5EF4-FFF2-40B4-BE49-F238E27FC236}">
                <a16:creationId xmlns:a16="http://schemas.microsoft.com/office/drawing/2014/main" id="{10AD3A4E-D65B-4054-A0DA-94F671F744C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3" name="Picture 42" descr="Icon&#10;&#10;Description automatically generated">
            <a:extLst>
              <a:ext uri="{FF2B5EF4-FFF2-40B4-BE49-F238E27FC236}">
                <a16:creationId xmlns:a16="http://schemas.microsoft.com/office/drawing/2014/main" id="{9567A423-571C-4AF2-B529-90EA4A6BD21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44" name="TextBox 382">
            <a:extLst>
              <a:ext uri="{FF2B5EF4-FFF2-40B4-BE49-F238E27FC236}">
                <a16:creationId xmlns:a16="http://schemas.microsoft.com/office/drawing/2014/main" id="{23AEEC46-373D-4F91-9FCE-6B888467341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H1 2024 Dec'21 - Dec'23 print data fused with Nov'23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1110551-294F-420E-84A3-D54A46CBDD45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10</a:t>
            </a:r>
            <a:r>
              <a:rPr lang="en-GB" sz="105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April 2024</a:t>
            </a:r>
          </a:p>
        </p:txBody>
      </p:sp>
    </p:spTree>
    <p:extLst>
      <p:ext uri="{BB962C8B-B14F-4D97-AF65-F5344CB8AC3E}">
        <p14:creationId xmlns:p14="http://schemas.microsoft.com/office/powerpoint/2010/main" val="3388010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2319" y="0"/>
            <a:ext cx="9156321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4356" y="4587975"/>
            <a:ext cx="9158356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3478"/>
            <a:ext cx="1001254" cy="288032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8" y="3"/>
            <a:ext cx="427247" cy="49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5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image" Target="../media/image11.emf"/><Relationship Id="rId7" Type="http://schemas.openxmlformats.org/officeDocument/2006/relationships/image" Target="../media/image15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6E7B6C8-A1A2-0B3F-A820-02ECCA58E04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42988" y="2717800"/>
            <a:ext cx="903287" cy="4667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06DBE27-1DD9-DB48-E78C-F69C5619453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987675" y="2573338"/>
            <a:ext cx="1476375" cy="4667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8F6F5BD-B0D5-A92E-A4BE-C05248519718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940425" y="1851025"/>
            <a:ext cx="609600" cy="304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9C6E460-60CC-846F-A8C8-BE004006C9AB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5099050" y="3430588"/>
            <a:ext cx="668338" cy="3016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98E85AA-EE51-3782-3FD9-036583DACE15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6365875" y="3508375"/>
            <a:ext cx="779463" cy="304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000ABE7-C8C0-453B-4095-48A3FE3B95A2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7739063" y="3508375"/>
            <a:ext cx="611187" cy="304800"/>
          </a:xfrm>
          <a:prstGeom prst="rect">
            <a:avLst/>
          </a:prstGeom>
        </p:spPr>
      </p:pic>
      <p:sp>
        <p:nvSpPr>
          <p:cNvPr id="15" name="TextBox 382">
            <a:extLst>
              <a:ext uri="{FF2B5EF4-FFF2-40B4-BE49-F238E27FC236}">
                <a16:creationId xmlns:a16="http://schemas.microsoft.com/office/drawing/2014/main" id="{772C6952-9A4D-4D4F-AE7E-43A852815297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0" y="555526"/>
            <a:ext cx="9144000" cy="4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>
                <a:solidFill>
                  <a:srgbClr val="5C5C5B"/>
                </a:solidFill>
                <a:latin typeface="Arial"/>
                <a:cs typeface="Arial"/>
              </a:rPr>
              <a:t>Magazine Brands (Women’s Monthlies)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831D1AC-04F0-BA5E-C70C-3A58D1B306C4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7720013" y="1755775"/>
            <a:ext cx="647700" cy="29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3155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6" ma:contentTypeDescription="Create a new document." ma:contentTypeScope="" ma:versionID="6673a29e04c4d790296d06ec2f479a07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b4a5331081471a6c0c0725d65aca0695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7BB81B8-E772-4FB1-AE37-6BB838DC54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DFBEFA-7582-470F-AD85-051CF50F75B1}">
  <ds:schemaRefs>
    <ds:schemaRef ds:uri="b2a01d73-8935-4eb2-a87a-2289ff5b8144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93452542-5985-4799-ad4f-b73e5edc771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D7933D3-5878-4F85-BA5E-2F713CF1C2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</Words>
  <Application>Microsoft Macintosh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Open Sans Condensed</vt:lpstr>
      <vt:lpstr>Arial</vt:lpstr>
      <vt:lpstr>Calibri</vt:lpstr>
      <vt:lpstr>1_Custom Design</vt:lpstr>
      <vt:lpstr>PowerPoint Presentation</vt:lpstr>
    </vt:vector>
  </TitlesOfParts>
  <Company>Ipsos MORI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Jarvis</dc:creator>
  <cp:lastModifiedBy>Josh Gidman</cp:lastModifiedBy>
  <cp:revision>5</cp:revision>
  <cp:lastPrinted>2018-08-24T09:41:59Z</cp:lastPrinted>
  <dcterms:created xsi:type="dcterms:W3CDTF">2013-11-06T11:49:34Z</dcterms:created>
  <dcterms:modified xsi:type="dcterms:W3CDTF">2024-03-22T10:06:04Z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Order">
    <vt:r8>1221000</vt:r8>
  </property>
  <property fmtid="{D5CDD505-2E9C-101B-9397-08002B2CF9AE}" pid="4" name="MediaServiceImageTags">
    <vt:lpwstr/>
  </property>
</Properties>
</file>